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69" r:id="rId4"/>
    <p:sldId id="270" r:id="rId5"/>
    <p:sldId id="276" r:id="rId6"/>
    <p:sldId id="277" r:id="rId7"/>
    <p:sldId id="278" r:id="rId8"/>
    <p:sldId id="279" r:id="rId9"/>
    <p:sldId id="271" r:id="rId10"/>
    <p:sldId id="291" r:id="rId11"/>
    <p:sldId id="272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73" r:id="rId22"/>
    <p:sldId id="274" r:id="rId23"/>
    <p:sldId id="289" r:id="rId24"/>
    <p:sldId id="29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-68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AFCE4-1149-4BC7-AC6D-B10461CAD243}" type="datetimeFigureOut">
              <a:rPr lang="en-GB" smtClean="0"/>
              <a:t>29/01/2016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1C1D3-CE0F-40C5-873A-323B303B5D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72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061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34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8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168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20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20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2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499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83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8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83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8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8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1C1D3-CE0F-40C5-873A-323B303B5D4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20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13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7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18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86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81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2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14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3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62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30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56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3000"/>
                <a:lumOff val="77000"/>
              </a:schemeClr>
            </a:gs>
            <a:gs pos="52000">
              <a:schemeClr val="accent1">
                <a:lumMod val="26000"/>
                <a:lumOff val="7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29/01/2016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FP7-FISICA - FInal Project Review - Bruxelles 29th January 2016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CC91F-AD30-4689-BF17-37E12261F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93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hyperlink" Target="http://www.github.com/handofkwll/fisica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gif"/><Relationship Id="rId12" Type="http://schemas.openxmlformats.org/officeDocument/2006/relationships/image" Target="../media/image10.gif"/><Relationship Id="rId13" Type="http://schemas.openxmlformats.org/officeDocument/2006/relationships/image" Target="../media/image11.jpeg"/><Relationship Id="rId14" Type="http://schemas.openxmlformats.org/officeDocument/2006/relationships/hyperlink" Target="http://www.parallelpython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6.png"/><Relationship Id="rId9" Type="http://schemas.openxmlformats.org/officeDocument/2006/relationships/image" Target="../media/image7.jpeg"/><Relationship Id="rId10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681459"/>
            <a:ext cx="8406442" cy="835832"/>
          </a:xfrm>
        </p:spPr>
        <p:txBody>
          <a:bodyPr>
            <a:noAutofit/>
          </a:bodyPr>
          <a:lstStyle/>
          <a:p>
            <a:r>
              <a:rPr lang="en-GB" sz="4400" dirty="0" smtClean="0">
                <a:latin typeface="Arial Rounded MT Bold" panose="020F0704030504030204" pitchFamily="34" charset="0"/>
              </a:rPr>
              <a:t>FIRI Simulator - </a:t>
            </a:r>
            <a:r>
              <a:rPr lang="en-GB" sz="4400" dirty="0" err="1" smtClean="0">
                <a:latin typeface="Arial Rounded MT Bold" panose="020F0704030504030204" pitchFamily="34" charset="0"/>
              </a:rPr>
              <a:t>PyFIInS</a:t>
            </a:r>
            <a:endParaRPr lang="en-GB" sz="4400" dirty="0"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0552" y="1387893"/>
            <a:ext cx="28800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9352" y="1395564"/>
            <a:ext cx="310551" cy="2268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8752" y="1395086"/>
            <a:ext cx="310551" cy="2268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9952" y="1387415"/>
            <a:ext cx="28800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65054" y="1392211"/>
            <a:ext cx="310551" cy="2268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9342" y="1394123"/>
            <a:ext cx="310551" cy="2268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026727" y="2088550"/>
            <a:ext cx="5231442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50" y="6044720"/>
            <a:ext cx="700135" cy="6701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30" y="6217249"/>
            <a:ext cx="1254481" cy="36967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21" y="6139612"/>
            <a:ext cx="973523" cy="5554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59" y="6063449"/>
            <a:ext cx="571429" cy="6095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62" y="6217250"/>
            <a:ext cx="965259" cy="30888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73" y="6130985"/>
            <a:ext cx="1027696" cy="58578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15" y="5980022"/>
            <a:ext cx="866236" cy="86623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6243823"/>
            <a:ext cx="1026544" cy="303669"/>
          </a:xfrm>
          <a:prstGeom prst="rect">
            <a:avLst/>
          </a:prstGeom>
        </p:spPr>
      </p:pic>
      <p:pic>
        <p:nvPicPr>
          <p:cNvPr id="41" name="Picture 40" descr="stfc_logo.jpg"/>
          <p:cNvPicPr>
            <a:picLocks noChangeAspect="1"/>
          </p:cNvPicPr>
          <p:nvPr/>
        </p:nvPicPr>
        <p:blipFill>
          <a:blip r:embed="rId13" cstate="print"/>
          <a:srcRect l="7637" t="10858" r="8358" b="13136"/>
          <a:stretch>
            <a:fillRect/>
          </a:stretch>
        </p:blipFill>
        <p:spPr>
          <a:xfrm>
            <a:off x="1880559" y="6244565"/>
            <a:ext cx="1138687" cy="362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959429"/>
            <a:ext cx="6002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John Lightfoot (UKATC)</a:t>
            </a:r>
          </a:p>
          <a:p>
            <a:r>
              <a:rPr lang="en-US" sz="2400" dirty="0" err="1" smtClean="0"/>
              <a:t>Colm</a:t>
            </a:r>
            <a:r>
              <a:rPr lang="en-US" sz="2400" dirty="0" smtClean="0"/>
              <a:t> Bracken (NUI </a:t>
            </a:r>
            <a:r>
              <a:rPr lang="en-US" sz="2400" dirty="0" err="1" smtClean="0"/>
              <a:t>Maynooth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Roser</a:t>
            </a:r>
            <a:r>
              <a:rPr lang="en-US" sz="2400" dirty="0" smtClean="0"/>
              <a:t> </a:t>
            </a:r>
            <a:r>
              <a:rPr lang="en-US" sz="2400" dirty="0" err="1" smtClean="0"/>
              <a:t>Juanola-Parramon</a:t>
            </a:r>
            <a:r>
              <a:rPr lang="en-US" sz="2400" dirty="0" smtClean="0"/>
              <a:t> (UCL, NASA Goddard)</a:t>
            </a:r>
          </a:p>
          <a:p>
            <a:pPr algn="ctr"/>
            <a:r>
              <a:rPr lang="en-US" sz="2400" dirty="0" err="1" smtClean="0"/>
              <a:t>Gibion</a:t>
            </a:r>
            <a:r>
              <a:rPr lang="en-US" sz="2400" dirty="0" smtClean="0"/>
              <a:t> </a:t>
            </a:r>
            <a:r>
              <a:rPr lang="en-US" sz="2400" dirty="0" err="1" smtClean="0"/>
              <a:t>Makiwa</a:t>
            </a:r>
            <a:r>
              <a:rPr lang="en-US" sz="2400" dirty="0" smtClean="0"/>
              <a:t> (</a:t>
            </a:r>
            <a:r>
              <a:rPr lang="en-US" sz="2400" dirty="0" err="1" smtClean="0"/>
              <a:t>U.Lethbridge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734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Physics and Systematic Errors</a:t>
            </a:r>
            <a:endParaRPr lang="en-GB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87169" y="1926966"/>
            <a:ext cx="80073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Physics: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Thermal noise from instrument elements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Photon noise from background (CMB, CIB, Zodiacal light)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Cosmic ray strikes (from SPIRE)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Systematics: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Primary beams from realistic optics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Temperature fluctuations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Collector pointing errors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Baseline pointing errors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FTS beam combiner mirror errors (from SPIRE)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Continuous baseline movement </a:t>
            </a:r>
            <a:endParaRPr lang="en-US" sz="2400" dirty="0" smtClean="0">
              <a:solidFill>
                <a:srgbClr val="3366FF"/>
              </a:solidFill>
              <a:sym typeface="Wingdings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Detector </a:t>
            </a:r>
            <a:r>
              <a:rPr lang="en-US" sz="2400" smtClean="0">
                <a:solidFill>
                  <a:srgbClr val="3366FF"/>
                </a:solidFill>
                <a:sym typeface="Wingdings"/>
              </a:rPr>
              <a:t>time constant</a:t>
            </a:r>
            <a:endParaRPr lang="en-US" sz="24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37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30234" y="2009532"/>
            <a:ext cx="5673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HTML weblog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err="1" smtClean="0">
                <a:solidFill>
                  <a:srgbClr val="3366FF"/>
                </a:solidFill>
              </a:rPr>
              <a:t>Interferograms</a:t>
            </a:r>
            <a:r>
              <a:rPr lang="en-US" sz="2400" dirty="0" smtClean="0">
                <a:solidFill>
                  <a:srgbClr val="3366FF"/>
                </a:solidFill>
              </a:rPr>
              <a:t> / dirty cube in FITS format</a:t>
            </a:r>
            <a:endParaRPr lang="en-US" sz="24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36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PyFIInS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weblog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3" name="Picture 2" descr="Screen Shot 2016-01-27 at 14.41.2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9" y="1659279"/>
            <a:ext cx="7656745" cy="54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0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PyFIInS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weblog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2" name="Picture 1" descr="Screen Shot 2016-01-27 at 14.43.0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9" y="1592285"/>
            <a:ext cx="7644241" cy="54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28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PyFIInS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weblog </a:t>
            </a:r>
            <a:r>
              <a:rPr lang="en-GB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3</a:t>
            </a:r>
            <a:endParaRPr lang="en-GB" sz="2400" dirty="0" smtClean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3" name="Picture 2" descr="Screen Shot 2016-01-27 at 14.44.4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2" y="1631296"/>
            <a:ext cx="7669514" cy="542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PyFIInS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weblog 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2" name="Picture 1" descr="Screen Shot 2016-01-27 at 14.53.2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2" y="1444898"/>
            <a:ext cx="7658308" cy="54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4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PyFIInS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weblog </a:t>
            </a:r>
            <a:r>
              <a:rPr lang="en-GB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5</a:t>
            </a:r>
            <a:endParaRPr lang="en-GB" sz="2400" dirty="0" smtClean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3" name="Picture 2" descr="Screen Shot 2016-01-27 at 14.56.0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2" y="1631297"/>
            <a:ext cx="7658307" cy="54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3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PyDataProcessing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weblog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2" name="Picture 1" descr="Screen Shot 2016-01-27 at 15.09.29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" y="1458298"/>
            <a:ext cx="7639351" cy="53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PyDataProcessing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weblog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3" name="Picture 2" descr="Screen Shot 2016-01-27 at 15.12.1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4" y="1458298"/>
            <a:ext cx="7639351" cy="53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PyDataProcessing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weblog 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2" name="Picture 1" descr="Screen Shot 2016-01-27 at 15.13.4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2" y="1444899"/>
            <a:ext cx="7658307" cy="54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3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004408" y="1048724"/>
            <a:ext cx="5231442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Requirements</a:t>
            </a:r>
            <a:endParaRPr lang="en-GB" sz="28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366" y="1615056"/>
            <a:ext cx="820372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Public code</a:t>
            </a:r>
            <a:endParaRPr lang="en-GB" sz="24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Free, portable, no special hardware </a:t>
            </a:r>
            <a:r>
              <a:rPr lang="en-GB" sz="2400" dirty="0" smtClean="0">
                <a:solidFill>
                  <a:srgbClr val="3366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2400" dirty="0">
                <a:solidFill>
                  <a:srgbClr val="3366FF"/>
                </a:solidFill>
                <a:latin typeface="Arial Rounded MT Bold" panose="020F0704030504030204" pitchFamily="34" charset="0"/>
                <a:sym typeface="Wingdings"/>
              </a:rPr>
              <a:t> </a:t>
            </a: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  <a:sym typeface="Wingdings"/>
              </a:rPr>
              <a:t>Python</a:t>
            </a:r>
            <a:endParaRPr lang="en-GB" sz="2400" dirty="0" smtClean="0">
              <a:solidFill>
                <a:srgbClr val="3366FF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Able to model the ‘</a:t>
            </a:r>
            <a:r>
              <a:rPr lang="en-GB" sz="2400" dirty="0" err="1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strawman</a:t>
            </a: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’ design.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2 flux collectors with 2m primary mirrors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Tethered with baselines up to 80m</a:t>
            </a:r>
          </a:p>
          <a:p>
            <a:endParaRPr lang="en-GB" sz="24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Flexible – design / observing mode / target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 smtClean="0">
              <a:solidFill>
                <a:srgbClr val="3366FF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Able to observe any target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 smtClean="0">
              <a:solidFill>
                <a:srgbClr val="3366FF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Able to model physics and systematic effects</a:t>
            </a:r>
            <a:endParaRPr lang="en-GB" sz="24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42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Results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PyDataProcessing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weblog 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3" name="Picture 2" descr="Screen Shot 2016-01-27 at 15.16.2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" y="1458298"/>
            <a:ext cx="7639351" cy="53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5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9776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Installation</a:t>
            </a:r>
            <a:endParaRPr lang="en-GB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175285" y="2483477"/>
            <a:ext cx="67762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Code at </a:t>
            </a:r>
            <a:r>
              <a:rPr lang="en-US" sz="2400" dirty="0" smtClean="0">
                <a:solidFill>
                  <a:srgbClr val="3366FF"/>
                </a:solidFill>
                <a:hlinkClick r:id="rId14"/>
              </a:rPr>
              <a:t>www.github.com</a:t>
            </a:r>
            <a:r>
              <a:rPr lang="en-US" sz="2400" dirty="0">
                <a:solidFill>
                  <a:srgbClr val="3366FF"/>
                </a:solidFill>
                <a:hlinkClick r:id="rId14"/>
              </a:rPr>
              <a:t>/handofkwll/</a:t>
            </a:r>
            <a:r>
              <a:rPr lang="en-US" sz="2400" dirty="0" smtClean="0">
                <a:solidFill>
                  <a:srgbClr val="3366FF"/>
                </a:solidFill>
                <a:hlinkClick r:id="rId14"/>
              </a:rPr>
              <a:t>fisica</a:t>
            </a:r>
            <a:endParaRPr lang="en-US" sz="2400" dirty="0" smtClean="0">
              <a:solidFill>
                <a:srgbClr val="3366FF"/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Instructions for Linux/OSX in </a:t>
            </a:r>
            <a:r>
              <a:rPr lang="en-US" sz="2400" dirty="0" err="1" smtClean="0">
                <a:solidFill>
                  <a:srgbClr val="3366FF"/>
                </a:solidFill>
              </a:rPr>
              <a:t>README.md</a:t>
            </a:r>
            <a:endParaRPr lang="en-US" sz="2400" dirty="0" smtClean="0">
              <a:solidFill>
                <a:srgbClr val="3366FF"/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‘instrument’ file for </a:t>
            </a:r>
            <a:r>
              <a:rPr lang="en-US" sz="2400" dirty="0" err="1" smtClean="0">
                <a:solidFill>
                  <a:srgbClr val="3366FF"/>
                </a:solidFill>
              </a:rPr>
              <a:t>strawman</a:t>
            </a:r>
            <a:r>
              <a:rPr lang="en-US" sz="2400" dirty="0" smtClean="0">
                <a:solidFill>
                  <a:srgbClr val="3366FF"/>
                </a:solidFill>
              </a:rPr>
              <a:t> instrument - Band 4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‘target’ file with </a:t>
            </a:r>
            <a:r>
              <a:rPr lang="en-US" sz="2400" dirty="0" err="1" smtClean="0">
                <a:solidFill>
                  <a:srgbClr val="3366FF"/>
                </a:solidFill>
              </a:rPr>
              <a:t>circumstellar</a:t>
            </a:r>
            <a:r>
              <a:rPr lang="en-US" sz="2400" dirty="0" smtClean="0">
                <a:solidFill>
                  <a:srgbClr val="3366FF"/>
                </a:solidFill>
              </a:rPr>
              <a:t> ring  - Band 4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Cookbook – pre-stellar cores example</a:t>
            </a:r>
            <a:endParaRPr lang="en-US" sz="24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2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900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Examples 1 –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Prestellar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cores </a:t>
            </a:r>
            <a:endParaRPr lang="en-GB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4" name="Picture 3" descr="Screen Shot 2016-01-27 at 16.17.1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1" y="2274942"/>
            <a:ext cx="3891098" cy="3753653"/>
          </a:xfrm>
          <a:prstGeom prst="rect">
            <a:avLst/>
          </a:prstGeom>
        </p:spPr>
      </p:pic>
      <p:pic>
        <p:nvPicPr>
          <p:cNvPr id="6" name="Picture 5" descr="Screen Shot 2016-01-27 at 16.29.24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17" y="2123279"/>
            <a:ext cx="4114688" cy="400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900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Examples 2 – Comet </a:t>
            </a:r>
            <a:endParaRPr lang="en-GB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2" name="Picture 1" descr="Screen Shot 2016-01-27 at 17.39.20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6" y="2104321"/>
            <a:ext cx="3940766" cy="3848442"/>
          </a:xfrm>
          <a:prstGeom prst="rect">
            <a:avLst/>
          </a:prstGeom>
        </p:spPr>
      </p:pic>
      <p:pic>
        <p:nvPicPr>
          <p:cNvPr id="3" name="Picture 2" descr="Screen Shot 2016-01-27 at 17.53.53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33" y="2388689"/>
            <a:ext cx="4586067" cy="38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4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900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Examples 3 – T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Tauri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 disk (P.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Woitke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, </a:t>
            </a:r>
            <a:r>
              <a:rPr lang="en-GB" sz="2400" dirty="0" err="1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St.Andrews</a:t>
            </a:r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) </a:t>
            </a:r>
            <a:endParaRPr lang="en-GB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3" name="Picture 2" descr="Screen Shot 2016-01-29 at 07.37.0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57" y="2304143"/>
            <a:ext cx="3692230" cy="3628571"/>
          </a:xfrm>
          <a:prstGeom prst="rect">
            <a:avLst/>
          </a:prstGeom>
        </p:spPr>
      </p:pic>
      <p:pic>
        <p:nvPicPr>
          <p:cNvPr id="8" name="Picture 7" descr="Screen Shot 2016-01-29 at 08.23.39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57" y="2376715"/>
            <a:ext cx="3679371" cy="36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3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587260" y="1448758"/>
            <a:ext cx="6033218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Design: User Interface</a:t>
            </a:r>
            <a:endParaRPr lang="en-GB" sz="28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310719" y="2447479"/>
            <a:ext cx="629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Excel ‘instrument; file describing instrument configuration / observation timeline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FITS format ‘target’ file with object to ‘observe’ – </a:t>
            </a:r>
            <a:r>
              <a:rPr lang="en-US" sz="2400" dirty="0" err="1" smtClean="0">
                <a:solidFill>
                  <a:srgbClr val="3366FF"/>
                </a:solidFill>
              </a:rPr>
              <a:t>github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err="1" smtClean="0">
                <a:solidFill>
                  <a:srgbClr val="3366FF"/>
                </a:solidFill>
              </a:rPr>
              <a:t>CUBEFORMAT.com</a:t>
            </a:r>
            <a:endParaRPr lang="en-US" sz="24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70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44355" y="909007"/>
            <a:ext cx="8746106" cy="7971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User Interface – the instrument file</a:t>
            </a:r>
          </a:p>
          <a:p>
            <a:pPr algn="ctr"/>
            <a:r>
              <a:rPr lang="en-GB" sz="2800" dirty="0" err="1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FTSpectrograph</a:t>
            </a:r>
            <a:endParaRPr lang="en-GB" sz="28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26" name="Content Placeholder 3" descr="Screen Shot 2015-12-14 at 14.42.0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2" b="6802"/>
          <a:stretch>
            <a:fillRect/>
          </a:stretch>
        </p:blipFill>
        <p:spPr>
          <a:xfrm>
            <a:off x="457200" y="1964961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4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44355" y="909007"/>
            <a:ext cx="8746106" cy="7971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User Interface – the instrument file</a:t>
            </a:r>
          </a:p>
          <a:p>
            <a:pPr algn="ctr"/>
            <a:r>
              <a:rPr lang="en-GB" sz="28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Interferometer</a:t>
            </a:r>
            <a:endParaRPr lang="en-GB" sz="28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17" name="Content Placeholder 5" descr="Screen Shot 2015-12-14 at 14.33.2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2" b="6802"/>
          <a:stretch>
            <a:fillRect/>
          </a:stretch>
        </p:blipFill>
        <p:spPr>
          <a:xfrm>
            <a:off x="457200" y="1827696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44355" y="909007"/>
            <a:ext cx="8746106" cy="7971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User Interface – the instrument file</a:t>
            </a:r>
          </a:p>
          <a:p>
            <a:pPr algn="ctr"/>
            <a:r>
              <a:rPr lang="en-GB" sz="28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Telescope</a:t>
            </a:r>
            <a:endParaRPr lang="en-GB" sz="28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18" name="Content Placeholder 3" descr="Screen Shot 2015-12-14 at 14.35.0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2" b="6802"/>
          <a:stretch>
            <a:fillRect/>
          </a:stretch>
        </p:blipFill>
        <p:spPr>
          <a:xfrm>
            <a:off x="457200" y="188457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5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44355" y="909007"/>
            <a:ext cx="8746106" cy="7971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User Interface – the instrument file</a:t>
            </a:r>
          </a:p>
          <a:p>
            <a:pPr algn="ctr"/>
            <a:r>
              <a:rPr lang="en-GB" sz="2800" dirty="0" smtClean="0">
                <a:solidFill>
                  <a:srgbClr val="3366FF"/>
                </a:solidFill>
                <a:latin typeface="Arial Rounded MT Bold" panose="020F0704030504030204" pitchFamily="34" charset="0"/>
              </a:rPr>
              <a:t>Background</a:t>
            </a:r>
            <a:endParaRPr lang="en-GB" sz="28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pic>
        <p:nvPicPr>
          <p:cNvPr id="17" name="Content Placeholder 3" descr="Screen Shot 2015-12-14 at 14.35.5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2" b="6802"/>
          <a:stretch>
            <a:fillRect/>
          </a:stretch>
        </p:blipFill>
        <p:spPr>
          <a:xfrm>
            <a:off x="457200" y="188457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44355" y="909007"/>
            <a:ext cx="8746106" cy="7971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User Interface – the target file</a:t>
            </a:r>
            <a:endParaRPr lang="en-GB" sz="2800" dirty="0">
              <a:solidFill>
                <a:srgbClr val="3366FF"/>
              </a:solidFill>
              <a:latin typeface="Arial Rounded MT Bold" panose="020F0704030504030204" pitchFamily="34" charset="0"/>
            </a:endParaRPr>
          </a:p>
          <a:p>
            <a:pPr algn="ctr"/>
            <a:endParaRPr lang="en-GB" sz="2800" dirty="0" smtClean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156327" y="1630375"/>
            <a:ext cx="686214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FITS format described in </a:t>
            </a:r>
            <a:r>
              <a:rPr lang="en-US" sz="2400" dirty="0" err="1" smtClean="0">
                <a:solidFill>
                  <a:srgbClr val="3366FF"/>
                </a:solidFill>
              </a:rPr>
              <a:t>CUBEFORMAT.md</a:t>
            </a:r>
            <a:endParaRPr lang="en-US" sz="2400" dirty="0" smtClean="0">
              <a:solidFill>
                <a:srgbClr val="3366FF"/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Target ‘toolkit’: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Spectrum generation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T, β, peak flux, lines and features</a:t>
            </a:r>
          </a:p>
          <a:p>
            <a:pPr marL="1657350" lvl="3" indent="-285750">
              <a:buFont typeface="Wingdings" charset="2"/>
              <a:buChar char="Ø"/>
            </a:pPr>
            <a:r>
              <a:rPr lang="en-US" sz="2400" dirty="0" err="1" smtClean="0">
                <a:solidFill>
                  <a:srgbClr val="3366FF"/>
                </a:solidFill>
              </a:rPr>
              <a:t>Forsterite</a:t>
            </a:r>
            <a:endParaRPr lang="en-US" sz="2400" dirty="0" smtClean="0">
              <a:solidFill>
                <a:srgbClr val="3366FF"/>
              </a:solidFill>
            </a:endParaRPr>
          </a:p>
          <a:p>
            <a:pPr marL="1657350" lvl="3" indent="-285750">
              <a:buFont typeface="Wingdings" charset="2"/>
              <a:buChar char="Ø"/>
            </a:pPr>
            <a:r>
              <a:rPr lang="en-US" sz="2400" dirty="0" err="1" smtClean="0">
                <a:solidFill>
                  <a:srgbClr val="3366FF"/>
                </a:solidFill>
              </a:rPr>
              <a:t>Protostar</a:t>
            </a:r>
            <a:endParaRPr lang="en-US" sz="2400" dirty="0" smtClean="0">
              <a:solidFill>
                <a:srgbClr val="3366FF"/>
              </a:solidFill>
            </a:endParaRPr>
          </a:p>
          <a:p>
            <a:pPr marL="1657350" lvl="3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Comet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Image generation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From FITS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‘ring’, ‘thick disk’, ‘comet’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Spectrum + image = cube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Cube1 + cube2 +… =  </a:t>
            </a:r>
            <a:r>
              <a:rPr lang="en-US" sz="2400" dirty="0" err="1" smtClean="0">
                <a:solidFill>
                  <a:srgbClr val="3366FF"/>
                </a:solidFill>
              </a:rPr>
              <a:t>target_cube</a:t>
            </a:r>
            <a:endParaRPr lang="en-US" sz="2400" dirty="0" smtClean="0">
              <a:solidFill>
                <a:srgbClr val="3366FF"/>
              </a:solidFill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T </a:t>
            </a:r>
            <a:r>
              <a:rPr lang="en-US" sz="2400" dirty="0" err="1" smtClean="0">
                <a:solidFill>
                  <a:srgbClr val="3366FF"/>
                </a:solidFill>
              </a:rPr>
              <a:t>Tauri</a:t>
            </a:r>
            <a:r>
              <a:rPr lang="en-US" sz="2400" dirty="0" smtClean="0">
                <a:solidFill>
                  <a:srgbClr val="3366FF"/>
                </a:solidFill>
              </a:rPr>
              <a:t> disk</a:t>
            </a:r>
            <a:endParaRPr lang="en-US" sz="2400" dirty="0">
              <a:solidFill>
                <a:srgbClr val="3366FF"/>
              </a:solidFill>
            </a:endParaRPr>
          </a:p>
        </p:txBody>
      </p:sp>
      <p:pic>
        <p:nvPicPr>
          <p:cNvPr id="3" name="Picture 2" descr="test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28" y="1865086"/>
            <a:ext cx="2042886" cy="15321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3571" y="3138714"/>
            <a:ext cx="2685143" cy="1995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st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87" y="3461657"/>
            <a:ext cx="2024742" cy="151855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27286" y="3737429"/>
            <a:ext cx="2648857" cy="344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est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86" y="5130800"/>
            <a:ext cx="2012648" cy="150948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227286" y="4100286"/>
            <a:ext cx="2703285" cy="152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4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2" y="0"/>
            <a:ext cx="1144498" cy="793630"/>
          </a:xfrm>
          <a:prstGeom prst="rect">
            <a:avLst/>
          </a:prstGeom>
        </p:spPr>
      </p:pic>
      <p:pic>
        <p:nvPicPr>
          <p:cNvPr id="20" name="Picture 19" descr="FP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990600" cy="8520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8531" y="1282459"/>
            <a:ext cx="8713160" cy="388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The Calculation</a:t>
            </a:r>
            <a:endParaRPr lang="en-GB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0392" y="6509230"/>
            <a:ext cx="5805578" cy="365125"/>
          </a:xfrm>
        </p:spPr>
        <p:txBody>
          <a:bodyPr/>
          <a:lstStyle/>
          <a:p>
            <a:r>
              <a:rPr lang="en-GB" sz="1200" dirty="0" smtClean="0">
                <a:latin typeface="Arial Rounded MT Bold" panose="020F0704030504030204" pitchFamily="34" charset="0"/>
              </a:rPr>
              <a:t>FP7-FISICA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FInal</a:t>
            </a:r>
            <a:r>
              <a:rPr lang="en-GB" sz="1200" dirty="0" smtClean="0">
                <a:latin typeface="Arial Rounded MT Bold" panose="020F0704030504030204" pitchFamily="34" charset="0"/>
              </a:rPr>
              <a:t> Project Review - </a:t>
            </a:r>
            <a:r>
              <a:rPr lang="en-GB" sz="1200" dirty="0" err="1" smtClean="0">
                <a:latin typeface="Arial Rounded MT Bold" panose="020F0704030504030204" pitchFamily="34" charset="0"/>
              </a:rPr>
              <a:t>Bruxelles</a:t>
            </a:r>
            <a:r>
              <a:rPr lang="en-GB" sz="1200" dirty="0" smtClean="0">
                <a:latin typeface="Arial Rounded MT Bold" panose="020F0704030504030204" pitchFamily="34" charset="0"/>
              </a:rPr>
              <a:t> 29th January 2016</a:t>
            </a:r>
            <a:endParaRPr lang="en-GB" sz="1200" dirty="0">
              <a:latin typeface="Arial Rounded MT Bold" panose="020F07040305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47977" y="110443"/>
            <a:ext cx="5228650" cy="618930"/>
            <a:chOff x="2147977" y="110443"/>
            <a:chExt cx="5228650" cy="61893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561" y="127000"/>
              <a:ext cx="543265" cy="51998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781" y="118374"/>
              <a:ext cx="931713" cy="2745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59" y="127001"/>
              <a:ext cx="881174" cy="5027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98" y="119849"/>
              <a:ext cx="571429" cy="60952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86" y="403046"/>
              <a:ext cx="965259" cy="30888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367" y="118375"/>
              <a:ext cx="881979" cy="5027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28" y="131313"/>
              <a:ext cx="515668" cy="51566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977" y="110443"/>
              <a:ext cx="880589" cy="260493"/>
            </a:xfrm>
            <a:prstGeom prst="rect">
              <a:avLst/>
            </a:prstGeom>
          </p:spPr>
        </p:pic>
        <p:pic>
          <p:nvPicPr>
            <p:cNvPr id="41" name="Picture 40" descr="stfc_logo.jpg"/>
            <p:cNvPicPr>
              <a:picLocks noChangeAspect="1"/>
            </p:cNvPicPr>
            <p:nvPr/>
          </p:nvPicPr>
          <p:blipFill>
            <a:blip r:embed="rId13" cstate="print"/>
            <a:srcRect l="7637" t="10858" r="8358" b="13136"/>
            <a:stretch>
              <a:fillRect/>
            </a:stretch>
          </p:blipFill>
          <p:spPr>
            <a:xfrm>
              <a:off x="2147978" y="369976"/>
              <a:ext cx="879894" cy="27996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60169" y="2199109"/>
            <a:ext cx="8494633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Efficiency: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err="1">
                <a:solidFill>
                  <a:srgbClr val="3366FF"/>
                </a:solidFill>
              </a:rPr>
              <a:t>n</a:t>
            </a:r>
            <a:r>
              <a:rPr lang="en-US" sz="2400" dirty="0" err="1" smtClean="0">
                <a:solidFill>
                  <a:srgbClr val="3366FF"/>
                </a:solidFill>
              </a:rPr>
              <a:t>umpy</a:t>
            </a:r>
            <a:r>
              <a:rPr lang="en-US" sz="2400" dirty="0" smtClean="0">
                <a:solidFill>
                  <a:srgbClr val="3366FF"/>
                </a:solidFill>
              </a:rPr>
              <a:t> and </a:t>
            </a:r>
            <a:r>
              <a:rPr lang="en-US" sz="2400" dirty="0" err="1" smtClean="0">
                <a:solidFill>
                  <a:srgbClr val="3366FF"/>
                </a:solidFill>
              </a:rPr>
              <a:t>scipy</a:t>
            </a:r>
            <a:r>
              <a:rPr lang="en-US" sz="2400" dirty="0" smtClean="0">
                <a:solidFill>
                  <a:srgbClr val="3366FF"/>
                </a:solidFill>
              </a:rPr>
              <a:t> for array calculations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Parallel Python (</a:t>
            </a:r>
            <a:r>
              <a:rPr lang="en-US" sz="2400" dirty="0" smtClean="0">
                <a:solidFill>
                  <a:srgbClr val="3366FF"/>
                </a:solidFill>
                <a:hlinkClick r:id="rId14"/>
              </a:rPr>
              <a:t>www.parallelpython.com</a:t>
            </a:r>
            <a:r>
              <a:rPr lang="en-US" sz="2400" dirty="0" smtClean="0">
                <a:solidFill>
                  <a:srgbClr val="3366FF"/>
                </a:solidFill>
              </a:rPr>
              <a:t>) for parallelization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8GB laptop good for Band4 25-50cm</a:t>
            </a:r>
            <a:r>
              <a:rPr lang="en-US" sz="2400" baseline="30000" dirty="0" smtClean="0">
                <a:solidFill>
                  <a:srgbClr val="3366FF"/>
                </a:solidFill>
              </a:rPr>
              <a:t>-1</a:t>
            </a:r>
            <a:r>
              <a:rPr lang="en-US" sz="2400" dirty="0" smtClean="0">
                <a:solidFill>
                  <a:srgbClr val="3366FF"/>
                </a:solidFill>
              </a:rPr>
              <a:t> (R = 50)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64GB desktop for Band2 100-200cm</a:t>
            </a:r>
            <a:r>
              <a:rPr lang="en-US" sz="2400" baseline="30000" dirty="0" smtClean="0">
                <a:solidFill>
                  <a:srgbClr val="3366FF"/>
                </a:solidFill>
              </a:rPr>
              <a:t>-1</a:t>
            </a:r>
            <a:r>
              <a:rPr lang="en-US" sz="2400" dirty="0" smtClean="0">
                <a:solidFill>
                  <a:srgbClr val="3366FF"/>
                </a:solidFill>
              </a:rPr>
              <a:t> (R = 100)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</a:rPr>
              <a:t>Process: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err="1" smtClean="0">
                <a:solidFill>
                  <a:srgbClr val="3366FF"/>
                </a:solidFill>
              </a:rPr>
              <a:t>PyFIInS</a:t>
            </a:r>
            <a:r>
              <a:rPr lang="en-US" sz="2400" dirty="0" smtClean="0">
                <a:solidFill>
                  <a:srgbClr val="3366FF"/>
                </a:solidFill>
              </a:rPr>
              <a:t> 			target cube </a:t>
            </a:r>
            <a:r>
              <a:rPr lang="en-US" sz="2400" dirty="0" smtClean="0">
                <a:solidFill>
                  <a:srgbClr val="3366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rgbClr val="3366FF"/>
                </a:solidFill>
                <a:sym typeface="Wingdings"/>
              </a:rPr>
              <a:t>interferograms</a:t>
            </a:r>
            <a:endParaRPr lang="en-US" sz="2400" dirty="0" smtClean="0">
              <a:solidFill>
                <a:srgbClr val="3366FF"/>
              </a:solidFill>
              <a:sym typeface="Wingdings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err="1" smtClean="0">
                <a:solidFill>
                  <a:srgbClr val="3366FF"/>
                </a:solidFill>
                <a:sym typeface="Wingdings"/>
              </a:rPr>
              <a:t>PyDataProcessing</a:t>
            </a: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 	</a:t>
            </a:r>
            <a:r>
              <a:rPr lang="en-US" sz="2400" dirty="0" err="1" smtClean="0">
                <a:solidFill>
                  <a:srgbClr val="3366FF"/>
                </a:solidFill>
                <a:sym typeface="Wingdings"/>
              </a:rPr>
              <a:t>interferograms</a:t>
            </a: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 </a:t>
            </a:r>
            <a:r>
              <a:rPr lang="en-US" sz="2400" dirty="0" smtClean="0">
                <a:solidFill>
                  <a:srgbClr val="3366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solidFill>
                  <a:srgbClr val="3366FF"/>
                </a:solidFill>
                <a:sym typeface="Wingdings"/>
              </a:rPr>
              <a:t> </a:t>
            </a: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dirty cube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Timings: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Band 4, 4 + 1 hours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>
                <a:solidFill>
                  <a:srgbClr val="3366FF"/>
                </a:solidFill>
                <a:sym typeface="Wingdings"/>
              </a:rPr>
              <a:t>Band 2, 8 + 2 hours</a:t>
            </a:r>
            <a:endParaRPr lang="en-US" sz="24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9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3327</TotalTime>
  <Words>732</Words>
  <Application>Microsoft Macintosh PowerPoint</Application>
  <PresentationFormat>On-screen Show (4:3)</PresentationFormat>
  <Paragraphs>137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FIRI Simulator - PyFIInS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 – Final Project Review</dc:title>
  <dc:creator>IRSauron</dc:creator>
  <cp:lastModifiedBy>John Lightfoot</cp:lastModifiedBy>
  <cp:revision>55</cp:revision>
  <dcterms:created xsi:type="dcterms:W3CDTF">2016-01-26T09:48:36Z</dcterms:created>
  <dcterms:modified xsi:type="dcterms:W3CDTF">2016-01-29T10:15:41Z</dcterms:modified>
</cp:coreProperties>
</file>